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2" r:id="rId6"/>
    <p:sldId id="260"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EA18E-3198-40BF-861A-99AC273413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351E3E-0836-4F31-A28C-FF74F6DA79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16EC40-1262-428D-AF71-3477BC9959DB}"/>
              </a:ext>
            </a:extLst>
          </p:cNvPr>
          <p:cNvSpPr>
            <a:spLocks noGrp="1"/>
          </p:cNvSpPr>
          <p:nvPr>
            <p:ph type="dt" sz="half" idx="10"/>
          </p:nvPr>
        </p:nvSpPr>
        <p:spPr/>
        <p:txBody>
          <a:bodyPr/>
          <a:lstStyle/>
          <a:p>
            <a:fld id="{8362AE42-AE00-43A6-A139-2E942583BD14}" type="datetimeFigureOut">
              <a:rPr lang="en-US" smtClean="0"/>
              <a:t>5/14/2018</a:t>
            </a:fld>
            <a:endParaRPr lang="en-US"/>
          </a:p>
        </p:txBody>
      </p:sp>
      <p:sp>
        <p:nvSpPr>
          <p:cNvPr id="5" name="Footer Placeholder 4">
            <a:extLst>
              <a:ext uri="{FF2B5EF4-FFF2-40B4-BE49-F238E27FC236}">
                <a16:creationId xmlns:a16="http://schemas.microsoft.com/office/drawing/2014/main" id="{992976B7-1CAE-4935-A6E6-E10F2F71B2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954A24-475D-4F73-A649-934FA62432DB}"/>
              </a:ext>
            </a:extLst>
          </p:cNvPr>
          <p:cNvSpPr>
            <a:spLocks noGrp="1"/>
          </p:cNvSpPr>
          <p:nvPr>
            <p:ph type="sldNum" sz="quarter" idx="12"/>
          </p:nvPr>
        </p:nvSpPr>
        <p:spPr/>
        <p:txBody>
          <a:bodyPr/>
          <a:lstStyle/>
          <a:p>
            <a:fld id="{8F2CBA18-8421-4BC9-ADD7-6B9A27F4E7AA}" type="slidenum">
              <a:rPr lang="en-US" smtClean="0"/>
              <a:t>‹#›</a:t>
            </a:fld>
            <a:endParaRPr lang="en-US"/>
          </a:p>
        </p:txBody>
      </p:sp>
    </p:spTree>
    <p:extLst>
      <p:ext uri="{BB962C8B-B14F-4D97-AF65-F5344CB8AC3E}">
        <p14:creationId xmlns:p14="http://schemas.microsoft.com/office/powerpoint/2010/main" val="1849691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FBE06-F8A7-4A50-B476-345C0C606E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48F02A-5E51-4F47-B1F7-E4E82919D5F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BF7E72-A3AE-49C3-B713-32FEFA08528E}"/>
              </a:ext>
            </a:extLst>
          </p:cNvPr>
          <p:cNvSpPr>
            <a:spLocks noGrp="1"/>
          </p:cNvSpPr>
          <p:nvPr>
            <p:ph type="dt" sz="half" idx="10"/>
          </p:nvPr>
        </p:nvSpPr>
        <p:spPr/>
        <p:txBody>
          <a:bodyPr/>
          <a:lstStyle/>
          <a:p>
            <a:fld id="{8362AE42-AE00-43A6-A139-2E942583BD14}" type="datetimeFigureOut">
              <a:rPr lang="en-US" smtClean="0"/>
              <a:t>5/14/2018</a:t>
            </a:fld>
            <a:endParaRPr lang="en-US"/>
          </a:p>
        </p:txBody>
      </p:sp>
      <p:sp>
        <p:nvSpPr>
          <p:cNvPr id="5" name="Footer Placeholder 4">
            <a:extLst>
              <a:ext uri="{FF2B5EF4-FFF2-40B4-BE49-F238E27FC236}">
                <a16:creationId xmlns:a16="http://schemas.microsoft.com/office/drawing/2014/main" id="{D4B468D2-B6F4-4655-8223-6E883D2871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217A35-E516-4C24-8CB5-7CFD5E8DE414}"/>
              </a:ext>
            </a:extLst>
          </p:cNvPr>
          <p:cNvSpPr>
            <a:spLocks noGrp="1"/>
          </p:cNvSpPr>
          <p:nvPr>
            <p:ph type="sldNum" sz="quarter" idx="12"/>
          </p:nvPr>
        </p:nvSpPr>
        <p:spPr/>
        <p:txBody>
          <a:bodyPr/>
          <a:lstStyle/>
          <a:p>
            <a:fld id="{8F2CBA18-8421-4BC9-ADD7-6B9A27F4E7AA}" type="slidenum">
              <a:rPr lang="en-US" smtClean="0"/>
              <a:t>‹#›</a:t>
            </a:fld>
            <a:endParaRPr lang="en-US"/>
          </a:p>
        </p:txBody>
      </p:sp>
    </p:spTree>
    <p:extLst>
      <p:ext uri="{BB962C8B-B14F-4D97-AF65-F5344CB8AC3E}">
        <p14:creationId xmlns:p14="http://schemas.microsoft.com/office/powerpoint/2010/main" val="3945162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456AF-9869-4AA6-A386-8873C9D3F6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FBD33A-FC79-4DDB-A52F-104EFD47F2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63C1F1E-DDCE-4C8E-8631-3ECB1A093461}"/>
              </a:ext>
            </a:extLst>
          </p:cNvPr>
          <p:cNvSpPr>
            <a:spLocks noGrp="1"/>
          </p:cNvSpPr>
          <p:nvPr>
            <p:ph type="dt" sz="half" idx="10"/>
          </p:nvPr>
        </p:nvSpPr>
        <p:spPr/>
        <p:txBody>
          <a:bodyPr/>
          <a:lstStyle/>
          <a:p>
            <a:fld id="{8362AE42-AE00-43A6-A139-2E942583BD14}" type="datetimeFigureOut">
              <a:rPr lang="en-US" smtClean="0"/>
              <a:t>5/14/2018</a:t>
            </a:fld>
            <a:endParaRPr lang="en-US"/>
          </a:p>
        </p:txBody>
      </p:sp>
      <p:sp>
        <p:nvSpPr>
          <p:cNvPr id="5" name="Footer Placeholder 4">
            <a:extLst>
              <a:ext uri="{FF2B5EF4-FFF2-40B4-BE49-F238E27FC236}">
                <a16:creationId xmlns:a16="http://schemas.microsoft.com/office/drawing/2014/main" id="{0F4CA0E8-4414-4B59-84A9-C686B20F06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CD3786-F90F-4C92-A679-DF20B7F0F771}"/>
              </a:ext>
            </a:extLst>
          </p:cNvPr>
          <p:cNvSpPr>
            <a:spLocks noGrp="1"/>
          </p:cNvSpPr>
          <p:nvPr>
            <p:ph type="sldNum" sz="quarter" idx="12"/>
          </p:nvPr>
        </p:nvSpPr>
        <p:spPr/>
        <p:txBody>
          <a:bodyPr/>
          <a:lstStyle/>
          <a:p>
            <a:fld id="{8F2CBA18-8421-4BC9-ADD7-6B9A27F4E7AA}" type="slidenum">
              <a:rPr lang="en-US" smtClean="0"/>
              <a:t>‹#›</a:t>
            </a:fld>
            <a:endParaRPr lang="en-US"/>
          </a:p>
        </p:txBody>
      </p:sp>
    </p:spTree>
    <p:extLst>
      <p:ext uri="{BB962C8B-B14F-4D97-AF65-F5344CB8AC3E}">
        <p14:creationId xmlns:p14="http://schemas.microsoft.com/office/powerpoint/2010/main" val="2714584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83AF9-95C7-4A6F-B664-6E884100EC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03DA22-62DB-46FE-92C9-5EF1FC99F8A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7FBC8B4-D664-47FE-9924-ECC38FF7EF7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DEF039-CBF1-44B6-B526-2C77876F3B44}"/>
              </a:ext>
            </a:extLst>
          </p:cNvPr>
          <p:cNvSpPr>
            <a:spLocks noGrp="1"/>
          </p:cNvSpPr>
          <p:nvPr>
            <p:ph type="dt" sz="half" idx="10"/>
          </p:nvPr>
        </p:nvSpPr>
        <p:spPr/>
        <p:txBody>
          <a:bodyPr/>
          <a:lstStyle/>
          <a:p>
            <a:fld id="{8362AE42-AE00-43A6-A139-2E942583BD14}" type="datetimeFigureOut">
              <a:rPr lang="en-US" smtClean="0"/>
              <a:t>5/14/2018</a:t>
            </a:fld>
            <a:endParaRPr lang="en-US"/>
          </a:p>
        </p:txBody>
      </p:sp>
      <p:sp>
        <p:nvSpPr>
          <p:cNvPr id="6" name="Footer Placeholder 5">
            <a:extLst>
              <a:ext uri="{FF2B5EF4-FFF2-40B4-BE49-F238E27FC236}">
                <a16:creationId xmlns:a16="http://schemas.microsoft.com/office/drawing/2014/main" id="{BC565004-49C9-48E0-A8CC-2D34D47E98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E31DF5-45EC-49DD-ACA7-33F4FCA7F75A}"/>
              </a:ext>
            </a:extLst>
          </p:cNvPr>
          <p:cNvSpPr>
            <a:spLocks noGrp="1"/>
          </p:cNvSpPr>
          <p:nvPr>
            <p:ph type="sldNum" sz="quarter" idx="12"/>
          </p:nvPr>
        </p:nvSpPr>
        <p:spPr/>
        <p:txBody>
          <a:bodyPr/>
          <a:lstStyle/>
          <a:p>
            <a:fld id="{8F2CBA18-8421-4BC9-ADD7-6B9A27F4E7AA}" type="slidenum">
              <a:rPr lang="en-US" smtClean="0"/>
              <a:t>‹#›</a:t>
            </a:fld>
            <a:endParaRPr lang="en-US"/>
          </a:p>
        </p:txBody>
      </p:sp>
    </p:spTree>
    <p:extLst>
      <p:ext uri="{BB962C8B-B14F-4D97-AF65-F5344CB8AC3E}">
        <p14:creationId xmlns:p14="http://schemas.microsoft.com/office/powerpoint/2010/main" val="1685567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15FB5-F603-4C68-A9BD-3E9766C315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89AD4A-46FE-4835-B462-C0B3B241F0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499FAA8-EA35-4E00-8111-47536E00F9B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A430FEB-49A5-4339-BDE4-14AC89CBA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28D7350-4B76-4570-90DA-8558585417E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568CA4-16FC-418A-A47F-7BBDE9D0399C}"/>
              </a:ext>
            </a:extLst>
          </p:cNvPr>
          <p:cNvSpPr>
            <a:spLocks noGrp="1"/>
          </p:cNvSpPr>
          <p:nvPr>
            <p:ph type="dt" sz="half" idx="10"/>
          </p:nvPr>
        </p:nvSpPr>
        <p:spPr/>
        <p:txBody>
          <a:bodyPr/>
          <a:lstStyle/>
          <a:p>
            <a:fld id="{8362AE42-AE00-43A6-A139-2E942583BD14}" type="datetimeFigureOut">
              <a:rPr lang="en-US" smtClean="0"/>
              <a:t>5/14/2018</a:t>
            </a:fld>
            <a:endParaRPr lang="en-US"/>
          </a:p>
        </p:txBody>
      </p:sp>
      <p:sp>
        <p:nvSpPr>
          <p:cNvPr id="8" name="Footer Placeholder 7">
            <a:extLst>
              <a:ext uri="{FF2B5EF4-FFF2-40B4-BE49-F238E27FC236}">
                <a16:creationId xmlns:a16="http://schemas.microsoft.com/office/drawing/2014/main" id="{828C5496-6189-43B3-99A3-784CCA263E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431A94-FADB-4ADC-BD99-6F32F07891AC}"/>
              </a:ext>
            </a:extLst>
          </p:cNvPr>
          <p:cNvSpPr>
            <a:spLocks noGrp="1"/>
          </p:cNvSpPr>
          <p:nvPr>
            <p:ph type="sldNum" sz="quarter" idx="12"/>
          </p:nvPr>
        </p:nvSpPr>
        <p:spPr/>
        <p:txBody>
          <a:bodyPr/>
          <a:lstStyle/>
          <a:p>
            <a:fld id="{8F2CBA18-8421-4BC9-ADD7-6B9A27F4E7AA}" type="slidenum">
              <a:rPr lang="en-US" smtClean="0"/>
              <a:t>‹#›</a:t>
            </a:fld>
            <a:endParaRPr lang="en-US"/>
          </a:p>
        </p:txBody>
      </p:sp>
    </p:spTree>
    <p:extLst>
      <p:ext uri="{BB962C8B-B14F-4D97-AF65-F5344CB8AC3E}">
        <p14:creationId xmlns:p14="http://schemas.microsoft.com/office/powerpoint/2010/main" val="124893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1ACEB-8F5A-4BD8-A0F6-E9CF96C841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6A3144-0B8A-4191-9872-B0C0D5106149}"/>
              </a:ext>
            </a:extLst>
          </p:cNvPr>
          <p:cNvSpPr>
            <a:spLocks noGrp="1"/>
          </p:cNvSpPr>
          <p:nvPr>
            <p:ph type="dt" sz="half" idx="10"/>
          </p:nvPr>
        </p:nvSpPr>
        <p:spPr/>
        <p:txBody>
          <a:bodyPr/>
          <a:lstStyle/>
          <a:p>
            <a:fld id="{8362AE42-AE00-43A6-A139-2E942583BD14}" type="datetimeFigureOut">
              <a:rPr lang="en-US" smtClean="0"/>
              <a:t>5/14/2018</a:t>
            </a:fld>
            <a:endParaRPr lang="en-US"/>
          </a:p>
        </p:txBody>
      </p:sp>
      <p:sp>
        <p:nvSpPr>
          <p:cNvPr id="4" name="Footer Placeholder 3">
            <a:extLst>
              <a:ext uri="{FF2B5EF4-FFF2-40B4-BE49-F238E27FC236}">
                <a16:creationId xmlns:a16="http://schemas.microsoft.com/office/drawing/2014/main" id="{9575FB94-13DA-4228-92A6-E7181ECA26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2F300C-E940-4D51-A339-C857D8322CDC}"/>
              </a:ext>
            </a:extLst>
          </p:cNvPr>
          <p:cNvSpPr>
            <a:spLocks noGrp="1"/>
          </p:cNvSpPr>
          <p:nvPr>
            <p:ph type="sldNum" sz="quarter" idx="12"/>
          </p:nvPr>
        </p:nvSpPr>
        <p:spPr/>
        <p:txBody>
          <a:bodyPr/>
          <a:lstStyle/>
          <a:p>
            <a:fld id="{8F2CBA18-8421-4BC9-ADD7-6B9A27F4E7AA}" type="slidenum">
              <a:rPr lang="en-US" smtClean="0"/>
              <a:t>‹#›</a:t>
            </a:fld>
            <a:endParaRPr lang="en-US"/>
          </a:p>
        </p:txBody>
      </p:sp>
    </p:spTree>
    <p:extLst>
      <p:ext uri="{BB962C8B-B14F-4D97-AF65-F5344CB8AC3E}">
        <p14:creationId xmlns:p14="http://schemas.microsoft.com/office/powerpoint/2010/main" val="26164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8B1FFD-B9C1-4013-8E40-051EE465164C}"/>
              </a:ext>
            </a:extLst>
          </p:cNvPr>
          <p:cNvSpPr>
            <a:spLocks noGrp="1"/>
          </p:cNvSpPr>
          <p:nvPr>
            <p:ph type="dt" sz="half" idx="10"/>
          </p:nvPr>
        </p:nvSpPr>
        <p:spPr/>
        <p:txBody>
          <a:bodyPr/>
          <a:lstStyle/>
          <a:p>
            <a:fld id="{8362AE42-AE00-43A6-A139-2E942583BD14}" type="datetimeFigureOut">
              <a:rPr lang="en-US" smtClean="0"/>
              <a:t>5/14/2018</a:t>
            </a:fld>
            <a:endParaRPr lang="en-US"/>
          </a:p>
        </p:txBody>
      </p:sp>
      <p:sp>
        <p:nvSpPr>
          <p:cNvPr id="3" name="Footer Placeholder 2">
            <a:extLst>
              <a:ext uri="{FF2B5EF4-FFF2-40B4-BE49-F238E27FC236}">
                <a16:creationId xmlns:a16="http://schemas.microsoft.com/office/drawing/2014/main" id="{F0C531A7-567A-4768-B622-B7095D5737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BAF880C-0078-476D-A2D9-E00E0FD8686C}"/>
              </a:ext>
            </a:extLst>
          </p:cNvPr>
          <p:cNvSpPr>
            <a:spLocks noGrp="1"/>
          </p:cNvSpPr>
          <p:nvPr>
            <p:ph type="sldNum" sz="quarter" idx="12"/>
          </p:nvPr>
        </p:nvSpPr>
        <p:spPr/>
        <p:txBody>
          <a:bodyPr/>
          <a:lstStyle/>
          <a:p>
            <a:fld id="{8F2CBA18-8421-4BC9-ADD7-6B9A27F4E7AA}" type="slidenum">
              <a:rPr lang="en-US" smtClean="0"/>
              <a:t>‹#›</a:t>
            </a:fld>
            <a:endParaRPr lang="en-US"/>
          </a:p>
        </p:txBody>
      </p:sp>
    </p:spTree>
    <p:extLst>
      <p:ext uri="{BB962C8B-B14F-4D97-AF65-F5344CB8AC3E}">
        <p14:creationId xmlns:p14="http://schemas.microsoft.com/office/powerpoint/2010/main" val="3986463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DA2B-E4AB-4230-910B-5CC54AF03E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E6B129-593F-48AD-8612-FB55AD284D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42D718-F998-439C-8C89-FF3DCB21D9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C6B2552-5B88-4A6E-B63B-B1B435BF6B17}"/>
              </a:ext>
            </a:extLst>
          </p:cNvPr>
          <p:cNvSpPr>
            <a:spLocks noGrp="1"/>
          </p:cNvSpPr>
          <p:nvPr>
            <p:ph type="dt" sz="half" idx="10"/>
          </p:nvPr>
        </p:nvSpPr>
        <p:spPr/>
        <p:txBody>
          <a:bodyPr/>
          <a:lstStyle/>
          <a:p>
            <a:fld id="{8362AE42-AE00-43A6-A139-2E942583BD14}" type="datetimeFigureOut">
              <a:rPr lang="en-US" smtClean="0"/>
              <a:t>5/14/2018</a:t>
            </a:fld>
            <a:endParaRPr lang="en-US"/>
          </a:p>
        </p:txBody>
      </p:sp>
      <p:sp>
        <p:nvSpPr>
          <p:cNvPr id="6" name="Footer Placeholder 5">
            <a:extLst>
              <a:ext uri="{FF2B5EF4-FFF2-40B4-BE49-F238E27FC236}">
                <a16:creationId xmlns:a16="http://schemas.microsoft.com/office/drawing/2014/main" id="{0E04CFCC-338C-4B3C-9E28-D5FCE8119A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4D947B-F462-45AE-9C6B-490E9965E7A9}"/>
              </a:ext>
            </a:extLst>
          </p:cNvPr>
          <p:cNvSpPr>
            <a:spLocks noGrp="1"/>
          </p:cNvSpPr>
          <p:nvPr>
            <p:ph type="sldNum" sz="quarter" idx="12"/>
          </p:nvPr>
        </p:nvSpPr>
        <p:spPr/>
        <p:txBody>
          <a:bodyPr/>
          <a:lstStyle/>
          <a:p>
            <a:fld id="{8F2CBA18-8421-4BC9-ADD7-6B9A27F4E7AA}" type="slidenum">
              <a:rPr lang="en-US" smtClean="0"/>
              <a:t>‹#›</a:t>
            </a:fld>
            <a:endParaRPr lang="en-US"/>
          </a:p>
        </p:txBody>
      </p:sp>
    </p:spTree>
    <p:extLst>
      <p:ext uri="{BB962C8B-B14F-4D97-AF65-F5344CB8AC3E}">
        <p14:creationId xmlns:p14="http://schemas.microsoft.com/office/powerpoint/2010/main" val="2282496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09A52-26BE-4929-A61D-3969767F32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8A94C0-970F-4936-97F3-967BF19748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54490D-43EE-4074-8A3A-3CDFEC1846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51435A4-6171-4F5F-AAD7-454BA69F0DB6}"/>
              </a:ext>
            </a:extLst>
          </p:cNvPr>
          <p:cNvSpPr>
            <a:spLocks noGrp="1"/>
          </p:cNvSpPr>
          <p:nvPr>
            <p:ph type="dt" sz="half" idx="10"/>
          </p:nvPr>
        </p:nvSpPr>
        <p:spPr/>
        <p:txBody>
          <a:bodyPr/>
          <a:lstStyle/>
          <a:p>
            <a:fld id="{8362AE42-AE00-43A6-A139-2E942583BD14}" type="datetimeFigureOut">
              <a:rPr lang="en-US" smtClean="0"/>
              <a:t>5/14/2018</a:t>
            </a:fld>
            <a:endParaRPr lang="en-US"/>
          </a:p>
        </p:txBody>
      </p:sp>
      <p:sp>
        <p:nvSpPr>
          <p:cNvPr id="6" name="Footer Placeholder 5">
            <a:extLst>
              <a:ext uri="{FF2B5EF4-FFF2-40B4-BE49-F238E27FC236}">
                <a16:creationId xmlns:a16="http://schemas.microsoft.com/office/drawing/2014/main" id="{75428126-5E14-4346-BCBA-D9FD6FD3A8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AA893D-75CC-4E33-B58F-AC494BBCB1D0}"/>
              </a:ext>
            </a:extLst>
          </p:cNvPr>
          <p:cNvSpPr>
            <a:spLocks noGrp="1"/>
          </p:cNvSpPr>
          <p:nvPr>
            <p:ph type="sldNum" sz="quarter" idx="12"/>
          </p:nvPr>
        </p:nvSpPr>
        <p:spPr/>
        <p:txBody>
          <a:bodyPr/>
          <a:lstStyle/>
          <a:p>
            <a:fld id="{8F2CBA18-8421-4BC9-ADD7-6B9A27F4E7AA}" type="slidenum">
              <a:rPr lang="en-US" smtClean="0"/>
              <a:t>‹#›</a:t>
            </a:fld>
            <a:endParaRPr lang="en-US"/>
          </a:p>
        </p:txBody>
      </p:sp>
    </p:spTree>
    <p:extLst>
      <p:ext uri="{BB962C8B-B14F-4D97-AF65-F5344CB8AC3E}">
        <p14:creationId xmlns:p14="http://schemas.microsoft.com/office/powerpoint/2010/main" val="3565334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DFED1-6B3F-43DA-B073-2F9B5B92DD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B3F3D7-E644-4DC0-9FC2-A94A339864A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391A8E-41A5-4F56-97BE-D61F100C9721}"/>
              </a:ext>
            </a:extLst>
          </p:cNvPr>
          <p:cNvSpPr>
            <a:spLocks noGrp="1"/>
          </p:cNvSpPr>
          <p:nvPr>
            <p:ph type="dt" sz="half" idx="10"/>
          </p:nvPr>
        </p:nvSpPr>
        <p:spPr/>
        <p:txBody>
          <a:bodyPr/>
          <a:lstStyle/>
          <a:p>
            <a:fld id="{8362AE42-AE00-43A6-A139-2E942583BD14}" type="datetimeFigureOut">
              <a:rPr lang="en-US" smtClean="0"/>
              <a:t>5/14/2018</a:t>
            </a:fld>
            <a:endParaRPr lang="en-US"/>
          </a:p>
        </p:txBody>
      </p:sp>
      <p:sp>
        <p:nvSpPr>
          <p:cNvPr id="5" name="Footer Placeholder 4">
            <a:extLst>
              <a:ext uri="{FF2B5EF4-FFF2-40B4-BE49-F238E27FC236}">
                <a16:creationId xmlns:a16="http://schemas.microsoft.com/office/drawing/2014/main" id="{9E03AA83-F2FD-48A9-9CD1-7B83788CDE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CD7C16-BEE3-4FEC-A3FE-3258331CAE2E}"/>
              </a:ext>
            </a:extLst>
          </p:cNvPr>
          <p:cNvSpPr>
            <a:spLocks noGrp="1"/>
          </p:cNvSpPr>
          <p:nvPr>
            <p:ph type="sldNum" sz="quarter" idx="12"/>
          </p:nvPr>
        </p:nvSpPr>
        <p:spPr/>
        <p:txBody>
          <a:bodyPr/>
          <a:lstStyle/>
          <a:p>
            <a:fld id="{8F2CBA18-8421-4BC9-ADD7-6B9A27F4E7AA}" type="slidenum">
              <a:rPr lang="en-US" smtClean="0"/>
              <a:t>‹#›</a:t>
            </a:fld>
            <a:endParaRPr lang="en-US"/>
          </a:p>
        </p:txBody>
      </p:sp>
    </p:spTree>
    <p:extLst>
      <p:ext uri="{BB962C8B-B14F-4D97-AF65-F5344CB8AC3E}">
        <p14:creationId xmlns:p14="http://schemas.microsoft.com/office/powerpoint/2010/main" val="38884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A963C9-5F1A-4980-B4DC-16F66B8E9E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AB9B80-F88C-4B19-A0E8-BB04A646271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4A7729-DFCB-4D12-9CB8-6990EFE7924B}"/>
              </a:ext>
            </a:extLst>
          </p:cNvPr>
          <p:cNvSpPr>
            <a:spLocks noGrp="1"/>
          </p:cNvSpPr>
          <p:nvPr>
            <p:ph type="dt" sz="half" idx="10"/>
          </p:nvPr>
        </p:nvSpPr>
        <p:spPr/>
        <p:txBody>
          <a:bodyPr/>
          <a:lstStyle/>
          <a:p>
            <a:fld id="{8362AE42-AE00-43A6-A139-2E942583BD14}" type="datetimeFigureOut">
              <a:rPr lang="en-US" smtClean="0"/>
              <a:t>5/14/2018</a:t>
            </a:fld>
            <a:endParaRPr lang="en-US"/>
          </a:p>
        </p:txBody>
      </p:sp>
      <p:sp>
        <p:nvSpPr>
          <p:cNvPr id="5" name="Footer Placeholder 4">
            <a:extLst>
              <a:ext uri="{FF2B5EF4-FFF2-40B4-BE49-F238E27FC236}">
                <a16:creationId xmlns:a16="http://schemas.microsoft.com/office/drawing/2014/main" id="{7774A0E4-21EA-4445-B674-0A19909E46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240D83-8B62-481C-A1FB-86B3352977D5}"/>
              </a:ext>
            </a:extLst>
          </p:cNvPr>
          <p:cNvSpPr>
            <a:spLocks noGrp="1"/>
          </p:cNvSpPr>
          <p:nvPr>
            <p:ph type="sldNum" sz="quarter" idx="12"/>
          </p:nvPr>
        </p:nvSpPr>
        <p:spPr/>
        <p:txBody>
          <a:bodyPr/>
          <a:lstStyle/>
          <a:p>
            <a:fld id="{8F2CBA18-8421-4BC9-ADD7-6B9A27F4E7AA}" type="slidenum">
              <a:rPr lang="en-US" smtClean="0"/>
              <a:t>‹#›</a:t>
            </a:fld>
            <a:endParaRPr lang="en-US"/>
          </a:p>
        </p:txBody>
      </p:sp>
    </p:spTree>
    <p:extLst>
      <p:ext uri="{BB962C8B-B14F-4D97-AF65-F5344CB8AC3E}">
        <p14:creationId xmlns:p14="http://schemas.microsoft.com/office/powerpoint/2010/main" val="2299442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CC4CAE-D47B-4BAB-BB41-BBCFB1DE21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362B0E-3287-4482-B0DC-4480027180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4D0F95-D401-4E25-8A77-C37ABB627C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62AE42-AE00-43A6-A139-2E942583BD14}" type="datetimeFigureOut">
              <a:rPr lang="en-US" smtClean="0"/>
              <a:t>5/14/2018</a:t>
            </a:fld>
            <a:endParaRPr lang="en-US"/>
          </a:p>
        </p:txBody>
      </p:sp>
      <p:sp>
        <p:nvSpPr>
          <p:cNvPr id="5" name="Footer Placeholder 4">
            <a:extLst>
              <a:ext uri="{FF2B5EF4-FFF2-40B4-BE49-F238E27FC236}">
                <a16:creationId xmlns:a16="http://schemas.microsoft.com/office/drawing/2014/main" id="{11784252-5875-47E3-BE7B-A02DEE7302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51B12AC-07B4-460A-90E2-4703A031BD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2CBA18-8421-4BC9-ADD7-6B9A27F4E7AA}" type="slidenum">
              <a:rPr lang="en-US" smtClean="0"/>
              <a:t>‹#›</a:t>
            </a:fld>
            <a:endParaRPr lang="en-US"/>
          </a:p>
        </p:txBody>
      </p:sp>
    </p:spTree>
    <p:extLst>
      <p:ext uri="{BB962C8B-B14F-4D97-AF65-F5344CB8AC3E}">
        <p14:creationId xmlns:p14="http://schemas.microsoft.com/office/powerpoint/2010/main" val="3329924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gi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Freeform 14">
            <a:extLst>
              <a:ext uri="{FF2B5EF4-FFF2-40B4-BE49-F238E27FC236}">
                <a16:creationId xmlns:a16="http://schemas.microsoft.com/office/drawing/2014/main" id="{C66F2F30-5DC0-44A0-BFA6-E12F46ED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920619"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0" name="Freeform: Shape 9">
            <a:extLst>
              <a:ext uri="{FF2B5EF4-FFF2-40B4-BE49-F238E27FC236}">
                <a16:creationId xmlns:a16="http://schemas.microsoft.com/office/drawing/2014/main" id="{04DC2037-48A0-4F22-B9D4-8EAEBC780A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49721" y="4682920"/>
            <a:ext cx="4522796" cy="2175080"/>
          </a:xfrm>
          <a:custGeom>
            <a:avLst/>
            <a:gdLst>
              <a:gd name="connsiteX0" fmla="*/ 3515449 w 4522796"/>
              <a:gd name="connsiteY0" fmla="*/ 0 h 2175080"/>
              <a:gd name="connsiteX1" fmla="*/ 0 w 4522796"/>
              <a:gd name="connsiteY1" fmla="*/ 0 h 2175080"/>
              <a:gd name="connsiteX2" fmla="*/ 0 w 4522796"/>
              <a:gd name="connsiteY2" fmla="*/ 2175080 h 2175080"/>
              <a:gd name="connsiteX3" fmla="*/ 4522796 w 4522796"/>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4522796" h="2175080">
                <a:moveTo>
                  <a:pt x="3515449" y="0"/>
                </a:moveTo>
                <a:lnTo>
                  <a:pt x="0" y="0"/>
                </a:lnTo>
                <a:lnTo>
                  <a:pt x="0" y="2175080"/>
                </a:lnTo>
                <a:lnTo>
                  <a:pt x="4522796" y="217508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12" name="Freeform 22">
            <a:extLst>
              <a:ext uri="{FF2B5EF4-FFF2-40B4-BE49-F238E27FC236}">
                <a16:creationId xmlns:a16="http://schemas.microsoft.com/office/drawing/2014/main" id="{0006CBFD-ADA0-43D1-9332-9C34CA1C7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4682920"/>
            <a:ext cx="5925190" cy="2175080"/>
          </a:xfrm>
          <a:custGeom>
            <a:avLst/>
            <a:gdLst>
              <a:gd name="connsiteX0" fmla="*/ 1007347 w 5925190"/>
              <a:gd name="connsiteY0" fmla="*/ 0 h 2175080"/>
              <a:gd name="connsiteX1" fmla="*/ 5925190 w 5925190"/>
              <a:gd name="connsiteY1" fmla="*/ 0 h 2175080"/>
              <a:gd name="connsiteX2" fmla="*/ 5925190 w 5925190"/>
              <a:gd name="connsiteY2" fmla="*/ 2175080 h 2175080"/>
              <a:gd name="connsiteX3" fmla="*/ 0 w 5925190"/>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5925190" h="2175080">
                <a:moveTo>
                  <a:pt x="1007347" y="0"/>
                </a:moveTo>
                <a:lnTo>
                  <a:pt x="5925190" y="0"/>
                </a:lnTo>
                <a:lnTo>
                  <a:pt x="5925190" y="2175080"/>
                </a:lnTo>
                <a:lnTo>
                  <a:pt x="0" y="21750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21">
            <a:extLst>
              <a:ext uri="{FF2B5EF4-FFF2-40B4-BE49-F238E27FC236}">
                <a16:creationId xmlns:a16="http://schemas.microsoft.com/office/drawing/2014/main" id="{85872F57-7F42-4F97-8391-DDC8D0054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39" y="0"/>
            <a:ext cx="7094160" cy="2130952"/>
          </a:xfrm>
          <a:custGeom>
            <a:avLst/>
            <a:gdLst>
              <a:gd name="connsiteX0" fmla="*/ 4417853 w 7094160"/>
              <a:gd name="connsiteY0" fmla="*/ 0 h 2130952"/>
              <a:gd name="connsiteX1" fmla="*/ 7094160 w 7094160"/>
              <a:gd name="connsiteY1" fmla="*/ 0 h 2130952"/>
              <a:gd name="connsiteX2" fmla="*/ 7094160 w 7094160"/>
              <a:gd name="connsiteY2" fmla="*/ 2130552 h 2130952"/>
              <a:gd name="connsiteX3" fmla="*/ 5920619 w 7094160"/>
              <a:gd name="connsiteY3" fmla="*/ 2130552 h 2130952"/>
              <a:gd name="connsiteX4" fmla="*/ 5920619 w 7094160"/>
              <a:gd name="connsiteY4" fmla="*/ 2130952 h 2130952"/>
              <a:gd name="connsiteX5" fmla="*/ 2729249 w 7094160"/>
              <a:gd name="connsiteY5" fmla="*/ 2130952 h 2130952"/>
              <a:gd name="connsiteX6" fmla="*/ 2574304 w 7094160"/>
              <a:gd name="connsiteY6" fmla="*/ 2130952 h 2130952"/>
              <a:gd name="connsiteX7" fmla="*/ 0 w 7094160"/>
              <a:gd name="connsiteY7" fmla="*/ 2130952 h 2130952"/>
              <a:gd name="connsiteX8" fmla="*/ 983648 w 7094160"/>
              <a:gd name="connsiteY8" fmla="*/ 1 h 2130952"/>
              <a:gd name="connsiteX9" fmla="*/ 4417853 w 7094160"/>
              <a:gd name="connsiteY9" fmla="*/ 1 h 213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94160" h="2130952">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25">
            <a:extLst>
              <a:ext uri="{FF2B5EF4-FFF2-40B4-BE49-F238E27FC236}">
                <a16:creationId xmlns:a16="http://schemas.microsoft.com/office/drawing/2014/main" id="{2B931666-F28F-45F3-A074-66D2272D5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2920"/>
            <a:ext cx="7114535" cy="2175080"/>
          </a:xfrm>
          <a:custGeom>
            <a:avLst/>
            <a:gdLst>
              <a:gd name="connsiteX0" fmla="*/ 0 w 7114535"/>
              <a:gd name="connsiteY0" fmla="*/ 0 h 2175080"/>
              <a:gd name="connsiteX1" fmla="*/ 1189345 w 7114535"/>
              <a:gd name="connsiteY1" fmla="*/ 0 h 2175080"/>
              <a:gd name="connsiteX2" fmla="*/ 7114535 w 7114535"/>
              <a:gd name="connsiteY2" fmla="*/ 0 h 2175080"/>
              <a:gd name="connsiteX3" fmla="*/ 6107188 w 7114535"/>
              <a:gd name="connsiteY3" fmla="*/ 2175080 h 2175080"/>
              <a:gd name="connsiteX4" fmla="*/ 1189345 w 7114535"/>
              <a:gd name="connsiteY4" fmla="*/ 2175080 h 2175080"/>
              <a:gd name="connsiteX5" fmla="*/ 0 w 7114535"/>
              <a:gd name="connsiteY5" fmla="*/ 2175080 h 217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4535" h="217508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0768E-61C5-4666-A636-9CEDD2844341}"/>
              </a:ext>
            </a:extLst>
          </p:cNvPr>
          <p:cNvSpPr>
            <a:spLocks noGrp="1"/>
          </p:cNvSpPr>
          <p:nvPr>
            <p:ph type="ctrTitle"/>
          </p:nvPr>
        </p:nvSpPr>
        <p:spPr>
          <a:xfrm>
            <a:off x="1524000" y="2245809"/>
            <a:ext cx="9144000" cy="1564716"/>
          </a:xfrm>
        </p:spPr>
        <p:txBody>
          <a:bodyPr>
            <a:normAutofit/>
          </a:bodyPr>
          <a:lstStyle/>
          <a:p>
            <a:pPr algn="l"/>
            <a:r>
              <a:rPr lang="en-US" sz="4800"/>
              <a:t>Early Indigenous and United States History</a:t>
            </a:r>
          </a:p>
        </p:txBody>
      </p:sp>
      <p:sp>
        <p:nvSpPr>
          <p:cNvPr id="3" name="Subtitle 2">
            <a:extLst>
              <a:ext uri="{FF2B5EF4-FFF2-40B4-BE49-F238E27FC236}">
                <a16:creationId xmlns:a16="http://schemas.microsoft.com/office/drawing/2014/main" id="{9E7EF9F3-6CA0-42C3-A482-BAFCBEE7D24A}"/>
              </a:ext>
            </a:extLst>
          </p:cNvPr>
          <p:cNvSpPr>
            <a:spLocks noGrp="1"/>
          </p:cNvSpPr>
          <p:nvPr>
            <p:ph type="subTitle" idx="1"/>
          </p:nvPr>
        </p:nvSpPr>
        <p:spPr>
          <a:xfrm>
            <a:off x="1524000" y="3947050"/>
            <a:ext cx="9144000" cy="572583"/>
          </a:xfrm>
        </p:spPr>
        <p:txBody>
          <a:bodyPr>
            <a:normAutofit/>
          </a:bodyPr>
          <a:lstStyle/>
          <a:p>
            <a:pPr algn="l"/>
            <a:endParaRPr lang="en-US" sz="2000" dirty="0"/>
          </a:p>
        </p:txBody>
      </p:sp>
    </p:spTree>
    <p:extLst>
      <p:ext uri="{BB962C8B-B14F-4D97-AF65-F5344CB8AC3E}">
        <p14:creationId xmlns:p14="http://schemas.microsoft.com/office/powerpoint/2010/main" val="620956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434E-ACB7-4562-8F6D-CBF4540880A8}"/>
              </a:ext>
            </a:extLst>
          </p:cNvPr>
          <p:cNvSpPr>
            <a:spLocks noGrp="1"/>
          </p:cNvSpPr>
          <p:nvPr>
            <p:ph type="title"/>
          </p:nvPr>
        </p:nvSpPr>
        <p:spPr>
          <a:xfrm>
            <a:off x="1001948" y="365125"/>
            <a:ext cx="10353439" cy="45719"/>
          </a:xfrm>
        </p:spPr>
        <p:txBody>
          <a:bodyPr>
            <a:normAutofit fontScale="90000"/>
          </a:bodyPr>
          <a:lstStyle/>
          <a:p>
            <a:endParaRPr lang="en-US" dirty="0"/>
          </a:p>
        </p:txBody>
      </p:sp>
      <p:sp>
        <p:nvSpPr>
          <p:cNvPr id="3" name="Text Placeholder 2">
            <a:extLst>
              <a:ext uri="{FF2B5EF4-FFF2-40B4-BE49-F238E27FC236}">
                <a16:creationId xmlns:a16="http://schemas.microsoft.com/office/drawing/2014/main" id="{2A894C9E-1BE5-4523-ABEF-D5D622ED9231}"/>
              </a:ext>
            </a:extLst>
          </p:cNvPr>
          <p:cNvSpPr>
            <a:spLocks noGrp="1"/>
          </p:cNvSpPr>
          <p:nvPr>
            <p:ph type="body" idx="1"/>
          </p:nvPr>
        </p:nvSpPr>
        <p:spPr>
          <a:xfrm>
            <a:off x="761967" y="951588"/>
            <a:ext cx="5157787" cy="823912"/>
          </a:xfrm>
        </p:spPr>
        <p:txBody>
          <a:bodyPr/>
          <a:lstStyle/>
          <a:p>
            <a:pPr algn="ctr"/>
            <a:r>
              <a:rPr lang="en-US" dirty="0"/>
              <a:t>United States Today</a:t>
            </a:r>
          </a:p>
        </p:txBody>
      </p:sp>
      <p:pic>
        <p:nvPicPr>
          <p:cNvPr id="10" name="Content Placeholder 9">
            <a:extLst>
              <a:ext uri="{FF2B5EF4-FFF2-40B4-BE49-F238E27FC236}">
                <a16:creationId xmlns:a16="http://schemas.microsoft.com/office/drawing/2014/main" id="{538D3ACD-CBA1-4811-AECB-FA485CC2342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612" y="2034127"/>
            <a:ext cx="4494144" cy="3308985"/>
          </a:xfrm>
        </p:spPr>
      </p:pic>
      <p:sp>
        <p:nvSpPr>
          <p:cNvPr id="5" name="Text Placeholder 4">
            <a:extLst>
              <a:ext uri="{FF2B5EF4-FFF2-40B4-BE49-F238E27FC236}">
                <a16:creationId xmlns:a16="http://schemas.microsoft.com/office/drawing/2014/main" id="{12414FF1-A866-4899-8BF2-733C6CD94A2A}"/>
              </a:ext>
            </a:extLst>
          </p:cNvPr>
          <p:cNvSpPr>
            <a:spLocks noGrp="1"/>
          </p:cNvSpPr>
          <p:nvPr>
            <p:ph type="body" sz="quarter" idx="3"/>
          </p:nvPr>
        </p:nvSpPr>
        <p:spPr>
          <a:xfrm>
            <a:off x="6102485" y="951588"/>
            <a:ext cx="5183188" cy="823912"/>
          </a:xfrm>
        </p:spPr>
        <p:txBody>
          <a:bodyPr/>
          <a:lstStyle/>
          <a:p>
            <a:pPr algn="ctr"/>
            <a:r>
              <a:rPr lang="en-US" dirty="0"/>
              <a:t>United States in 1776</a:t>
            </a:r>
          </a:p>
        </p:txBody>
      </p:sp>
      <p:pic>
        <p:nvPicPr>
          <p:cNvPr id="8" name="Content Placeholder 7">
            <a:extLst>
              <a:ext uri="{FF2B5EF4-FFF2-40B4-BE49-F238E27FC236}">
                <a16:creationId xmlns:a16="http://schemas.microsoft.com/office/drawing/2014/main" id="{AD0CBB6A-7F1B-4EE1-A1A7-54B2B75FD808}"/>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096000" y="2044901"/>
            <a:ext cx="5183188" cy="3420254"/>
          </a:xfrm>
        </p:spPr>
      </p:pic>
    </p:spTree>
    <p:extLst>
      <p:ext uri="{BB962C8B-B14F-4D97-AF65-F5344CB8AC3E}">
        <p14:creationId xmlns:p14="http://schemas.microsoft.com/office/powerpoint/2010/main" val="891512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Placeholder 7">
            <a:extLst>
              <a:ext uri="{FF2B5EF4-FFF2-40B4-BE49-F238E27FC236}">
                <a16:creationId xmlns:a16="http://schemas.microsoft.com/office/drawing/2014/main" id="{2BDC0253-114E-4107-A300-ACC639F41A7A}"/>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3766"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2" name="Title 1">
            <a:extLst>
              <a:ext uri="{FF2B5EF4-FFF2-40B4-BE49-F238E27FC236}">
                <a16:creationId xmlns:a16="http://schemas.microsoft.com/office/drawing/2014/main" id="{E126637D-23F8-4887-903B-A19E144FD4A8}"/>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sz="3700" b="1"/>
              <a:t>“American Exceptionalism” and “Manifest Destiny”</a:t>
            </a:r>
          </a:p>
        </p:txBody>
      </p:sp>
      <p:sp>
        <p:nvSpPr>
          <p:cNvPr id="4" name="Text Placeholder 3">
            <a:extLst>
              <a:ext uri="{FF2B5EF4-FFF2-40B4-BE49-F238E27FC236}">
                <a16:creationId xmlns:a16="http://schemas.microsoft.com/office/drawing/2014/main" id="{2F1B63E3-EE3B-4A0F-807F-FFFC4A0839AF}"/>
              </a:ext>
            </a:extLst>
          </p:cNvPr>
          <p:cNvSpPr>
            <a:spLocks noGrp="1"/>
          </p:cNvSpPr>
          <p:nvPr>
            <p:ph type="body" sz="half" idx="2"/>
          </p:nvPr>
        </p:nvSpPr>
        <p:spPr>
          <a:xfrm>
            <a:off x="762000" y="2279018"/>
            <a:ext cx="5314543" cy="3375920"/>
          </a:xfrm>
        </p:spPr>
        <p:txBody>
          <a:bodyPr vert="horz" lIns="91440" tIns="45720" rIns="91440" bIns="45720" rtlCol="0" anchor="t">
            <a:normAutofit/>
          </a:bodyPr>
          <a:lstStyle/>
          <a:p>
            <a:pPr marL="285750" indent="-228600">
              <a:buFont typeface="Arial" panose="020B0604020202020204" pitchFamily="34" charset="0"/>
              <a:buChar char="•"/>
            </a:pPr>
            <a:r>
              <a:rPr lang="en-US" sz="1400"/>
              <a:t>Mayflower Compact, 1620: “Having undertaken for the Glory of God…a Voyage to plant the first Colony in the northern Parts of Virginia…”</a:t>
            </a:r>
          </a:p>
          <a:p>
            <a:pPr marL="285750" indent="-228600">
              <a:buFont typeface="Arial" panose="020B0604020202020204" pitchFamily="34" charset="0"/>
              <a:buChar char="•"/>
            </a:pPr>
            <a:r>
              <a:rPr lang="en-US" sz="1400"/>
              <a:t>John Winthrop, 1630: “we shall be as a city upon a hill. The eyes of all people are upon us.”</a:t>
            </a:r>
          </a:p>
          <a:p>
            <a:pPr marL="285750" indent="-228600">
              <a:buFont typeface="Arial" panose="020B0604020202020204" pitchFamily="34" charset="0"/>
              <a:buChar char="•"/>
            </a:pPr>
            <a:r>
              <a:rPr lang="en-US" sz="1400"/>
              <a:t>English colonists believed God was aiding them when indigenous people began dying of disease in large numbers.</a:t>
            </a:r>
          </a:p>
          <a:p>
            <a:pPr marL="285750" indent="-228600">
              <a:buFont typeface="Arial" panose="020B0604020202020204" pitchFamily="34" charset="0"/>
              <a:buChar char="•"/>
            </a:pPr>
            <a:r>
              <a:rPr lang="en-US" sz="1400"/>
              <a:t>Symbolism in reverse of the Great Seal (pictured).</a:t>
            </a:r>
          </a:p>
          <a:p>
            <a:pPr marL="285750" indent="-228600">
              <a:buFont typeface="Arial" panose="020B0604020202020204" pitchFamily="34" charset="0"/>
              <a:buChar char="•"/>
            </a:pPr>
            <a:r>
              <a:rPr lang="en-US" sz="1400"/>
              <a:t>“Manifest Destiny” was an idea from the mid-1800s that the U.S. was “destined” to continue conquering and moving further West in part because of an old idea that “Westward the course of empire takes its way.” It served as a justification for war with Mexico that led to the US taking one-third of Mexico’s original territory.</a:t>
            </a:r>
          </a:p>
        </p:txBody>
      </p:sp>
    </p:spTree>
    <p:extLst>
      <p:ext uri="{BB962C8B-B14F-4D97-AF65-F5344CB8AC3E}">
        <p14:creationId xmlns:p14="http://schemas.microsoft.com/office/powerpoint/2010/main" val="3497202273"/>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03C365-7B42-43D0-8581-D74037BBFF3A}"/>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Great Britain’s Settler Colonialism</a:t>
            </a:r>
          </a:p>
        </p:txBody>
      </p:sp>
      <p:sp>
        <p:nvSpPr>
          <p:cNvPr id="3" name="Content Placeholder 2">
            <a:extLst>
              <a:ext uri="{FF2B5EF4-FFF2-40B4-BE49-F238E27FC236}">
                <a16:creationId xmlns:a16="http://schemas.microsoft.com/office/drawing/2014/main" id="{C4CC5E84-D78E-4903-9AEA-08DEC6A33A77}"/>
              </a:ext>
            </a:extLst>
          </p:cNvPr>
          <p:cNvSpPr>
            <a:spLocks noGrp="1"/>
          </p:cNvSpPr>
          <p:nvPr>
            <p:ph idx="1"/>
          </p:nvPr>
        </p:nvSpPr>
        <p:spPr>
          <a:xfrm>
            <a:off x="4976031" y="963877"/>
            <a:ext cx="6377769" cy="4930246"/>
          </a:xfrm>
        </p:spPr>
        <p:txBody>
          <a:bodyPr anchor="ctr">
            <a:normAutofit fontScale="92500" lnSpcReduction="10000"/>
          </a:bodyPr>
          <a:lstStyle/>
          <a:p>
            <a:r>
              <a:rPr lang="en-US" sz="1800" b="1" dirty="0"/>
              <a:t>Settler colonialism</a:t>
            </a:r>
            <a:r>
              <a:rPr lang="en-US" sz="1800" dirty="0"/>
              <a:t>: “a form of colonialism which seeks to replace the original population of the colonized territory with a new society of settlers….The land is the key resource in settler colonies.” (</a:t>
            </a:r>
            <a:r>
              <a:rPr lang="en-US" sz="1800" i="1" dirty="0"/>
              <a:t>Wikipedia article on settler colonialism</a:t>
            </a:r>
            <a:r>
              <a:rPr lang="en-US" sz="1800" dirty="0"/>
              <a:t>)</a:t>
            </a:r>
            <a:endParaRPr lang="en-US" sz="1800" i="1" dirty="0"/>
          </a:p>
          <a:p>
            <a:r>
              <a:rPr lang="en-US" sz="1800" dirty="0"/>
              <a:t>In the early 1600s, Great Britain (aka England) was not as powerful as European competitors (particularly Spain and France) and they worked to increase the size of their empire in the Americas.</a:t>
            </a:r>
          </a:p>
          <a:p>
            <a:r>
              <a:rPr lang="en-US" sz="1800" dirty="0"/>
              <a:t>England had conquered Ireland in the early 1600s via: 1) “Othering” of an entire people (English argued the Irish were racially inferior); 2) Opening up a huge amount of land for settlement; 3) Intense violence including beheading/scalping Irish people. These practices of settler colonialism continued when the British came to the Americas.</a:t>
            </a:r>
          </a:p>
          <a:p>
            <a:r>
              <a:rPr lang="en-US" sz="1800" dirty="0"/>
              <a:t>Many of the settlers in conquered Ireland were Scottish people who became known as “Scots-Irish.” Often poor and disadvantaged in the British empire themselves, Scots-Irish often became soldiers in Britain’s conquest of the Irish. Between 1717-1775 over 200,000 Scots-Irish settlers arrived in what soon became the United States, where many continued a tradition of violent settler colonialism they had first learned in Ireland. Millions of Americans are at least partially of Scots-Irish heritage, including 17 presidents.</a:t>
            </a:r>
          </a:p>
          <a:p>
            <a:endParaRPr lang="en-US" sz="1500" dirty="0"/>
          </a:p>
          <a:p>
            <a:endParaRPr lang="en-US" sz="1500" dirty="0"/>
          </a:p>
          <a:p>
            <a:endParaRPr lang="en-US" sz="1500" dirty="0"/>
          </a:p>
        </p:txBody>
      </p:sp>
    </p:spTree>
    <p:extLst>
      <p:ext uri="{BB962C8B-B14F-4D97-AF65-F5344CB8AC3E}">
        <p14:creationId xmlns:p14="http://schemas.microsoft.com/office/powerpoint/2010/main" val="1794017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6B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Placeholder 9">
            <a:extLst>
              <a:ext uri="{FF2B5EF4-FFF2-40B4-BE49-F238E27FC236}">
                <a16:creationId xmlns:a16="http://schemas.microsoft.com/office/drawing/2014/main" id="{8765890F-52C5-4712-B1ED-43F13334363D}"/>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r="5914" b="-1"/>
          <a:stretch/>
        </p:blipFill>
        <p:spPr>
          <a:xfrm>
            <a:off x="327547" y="321733"/>
            <a:ext cx="7058306" cy="4107392"/>
          </a:xfrm>
          <a:prstGeom prst="rect">
            <a:avLst/>
          </a:prstGeom>
        </p:spPr>
      </p:pic>
      <p:sp>
        <p:nvSpPr>
          <p:cNvPr id="2" name="Title 1">
            <a:extLst>
              <a:ext uri="{FF2B5EF4-FFF2-40B4-BE49-F238E27FC236}">
                <a16:creationId xmlns:a16="http://schemas.microsoft.com/office/drawing/2014/main" id="{CC5AC989-9534-438C-A83C-6B3B7F8F8674}"/>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4400">
                <a:solidFill>
                  <a:srgbClr val="FFFFFF"/>
                </a:solidFill>
              </a:rPr>
              <a:t>Native Tribes Before European Colonization</a:t>
            </a:r>
          </a:p>
        </p:txBody>
      </p:sp>
      <p:sp>
        <p:nvSpPr>
          <p:cNvPr id="4" name="Text Placeholder 3">
            <a:extLst>
              <a:ext uri="{FF2B5EF4-FFF2-40B4-BE49-F238E27FC236}">
                <a16:creationId xmlns:a16="http://schemas.microsoft.com/office/drawing/2014/main" id="{AC81DC4C-9EA9-4F02-BDBB-52E6A61F0B31}"/>
              </a:ext>
            </a:extLst>
          </p:cNvPr>
          <p:cNvSpPr>
            <a:spLocks noGrp="1"/>
          </p:cNvSpPr>
          <p:nvPr>
            <p:ph type="body" sz="half" idx="2"/>
          </p:nvPr>
        </p:nvSpPr>
        <p:spPr>
          <a:xfrm>
            <a:off x="8029319" y="917725"/>
            <a:ext cx="3424739" cy="4852362"/>
          </a:xfrm>
        </p:spPr>
        <p:txBody>
          <a:bodyPr vert="horz" lIns="91440" tIns="45720" rIns="91440" bIns="45720" rtlCol="0" anchor="ctr">
            <a:noAutofit/>
          </a:bodyPr>
          <a:lstStyle/>
          <a:p>
            <a:pPr marL="285750" indent="-228600">
              <a:buFont typeface="Arial" panose="020B0604020202020204" pitchFamily="34" charset="0"/>
              <a:buChar char="•"/>
            </a:pPr>
            <a:r>
              <a:rPr lang="en-US" dirty="0">
                <a:solidFill>
                  <a:srgbClr val="FFFFFF"/>
                </a:solidFill>
              </a:rPr>
              <a:t>Between 7-18 million people lived on the land that eventually became the United States when European colonists first arrived.</a:t>
            </a:r>
          </a:p>
          <a:p>
            <a:pPr marL="285750" indent="-228600">
              <a:buFont typeface="Arial" panose="020B0604020202020204" pitchFamily="34" charset="0"/>
              <a:buChar char="•"/>
            </a:pPr>
            <a:r>
              <a:rPr lang="en-US" dirty="0">
                <a:solidFill>
                  <a:srgbClr val="FFFFFF"/>
                </a:solidFill>
              </a:rPr>
              <a:t>Native people in the Americas considered their tribes sovereign nations and practiced a variety of forms of government, often based on consensus decision making.</a:t>
            </a:r>
          </a:p>
          <a:p>
            <a:pPr marL="285750" indent="-228600">
              <a:buFont typeface="Arial" panose="020B0604020202020204" pitchFamily="34" charset="0"/>
              <a:buChar char="•"/>
            </a:pPr>
            <a:r>
              <a:rPr lang="en-US" dirty="0">
                <a:solidFill>
                  <a:srgbClr val="FFFFFF"/>
                </a:solidFill>
              </a:rPr>
              <a:t>While some indigenous peoples were primarily hunter/gatherers, many others grew crops and changed the land—clearing forests, using irrigation, etc.—as needed.</a:t>
            </a:r>
          </a:p>
          <a:p>
            <a:pPr marL="285750" indent="-228600">
              <a:buFont typeface="Arial" panose="020B0604020202020204" pitchFamily="34" charset="0"/>
              <a:buChar char="•"/>
            </a:pPr>
            <a:r>
              <a:rPr lang="en-US" dirty="0">
                <a:solidFill>
                  <a:srgbClr val="FFFFFF"/>
                </a:solidFill>
              </a:rPr>
              <a:t>These complex societies were linked together through trails and roads that often became the basis for modern-day roads (for example Broadway in Manhattan, which was once the </a:t>
            </a:r>
            <a:r>
              <a:rPr lang="en-US" dirty="0" err="1">
                <a:solidFill>
                  <a:srgbClr val="FFFFFF"/>
                </a:solidFill>
              </a:rPr>
              <a:t>Wickquasgeck</a:t>
            </a:r>
            <a:r>
              <a:rPr lang="en-US" dirty="0">
                <a:solidFill>
                  <a:srgbClr val="FFFFFF"/>
                </a:solidFill>
              </a:rPr>
              <a:t> Trail).</a:t>
            </a:r>
          </a:p>
        </p:txBody>
      </p:sp>
    </p:spTree>
    <p:extLst>
      <p:ext uri="{BB962C8B-B14F-4D97-AF65-F5344CB8AC3E}">
        <p14:creationId xmlns:p14="http://schemas.microsoft.com/office/powerpoint/2010/main" val="618656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8148A-EEB8-4951-B085-F8A24F52FD7B}"/>
              </a:ext>
            </a:extLst>
          </p:cNvPr>
          <p:cNvSpPr>
            <a:spLocks noGrp="1"/>
          </p:cNvSpPr>
          <p:nvPr>
            <p:ph type="title"/>
          </p:nvPr>
        </p:nvSpPr>
        <p:spPr/>
        <p:txBody>
          <a:bodyPr/>
          <a:lstStyle/>
          <a:p>
            <a:pPr algn="ctr"/>
            <a:r>
              <a:rPr lang="en-US" dirty="0"/>
              <a:t>Native Roads and Cities</a:t>
            </a:r>
          </a:p>
        </p:txBody>
      </p:sp>
      <p:sp>
        <p:nvSpPr>
          <p:cNvPr id="3" name="Text Placeholder 2">
            <a:extLst>
              <a:ext uri="{FF2B5EF4-FFF2-40B4-BE49-F238E27FC236}">
                <a16:creationId xmlns:a16="http://schemas.microsoft.com/office/drawing/2014/main" id="{B5286CC8-670A-40C1-8596-78411D74CEA1}"/>
              </a:ext>
            </a:extLst>
          </p:cNvPr>
          <p:cNvSpPr>
            <a:spLocks noGrp="1"/>
          </p:cNvSpPr>
          <p:nvPr>
            <p:ph type="body" idx="1"/>
          </p:nvPr>
        </p:nvSpPr>
        <p:spPr/>
        <p:txBody>
          <a:bodyPr/>
          <a:lstStyle/>
          <a:p>
            <a:pPr algn="ctr"/>
            <a:r>
              <a:rPr lang="en-US" dirty="0"/>
              <a:t>Indigenous Trails of the Southeast</a:t>
            </a:r>
          </a:p>
        </p:txBody>
      </p:sp>
      <p:pic>
        <p:nvPicPr>
          <p:cNvPr id="8" name="Content Placeholder 7">
            <a:extLst>
              <a:ext uri="{FF2B5EF4-FFF2-40B4-BE49-F238E27FC236}">
                <a16:creationId xmlns:a16="http://schemas.microsoft.com/office/drawing/2014/main" id="{E10BE0D4-8DB5-4797-B6BB-F69881050E2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115814" y="2505075"/>
            <a:ext cx="4605735" cy="3684588"/>
          </a:xfrm>
        </p:spPr>
      </p:pic>
      <p:sp>
        <p:nvSpPr>
          <p:cNvPr id="5" name="Text Placeholder 4">
            <a:extLst>
              <a:ext uri="{FF2B5EF4-FFF2-40B4-BE49-F238E27FC236}">
                <a16:creationId xmlns:a16="http://schemas.microsoft.com/office/drawing/2014/main" id="{2875A115-7A13-427C-9F22-D34B8B8A7E28}"/>
              </a:ext>
            </a:extLst>
          </p:cNvPr>
          <p:cNvSpPr>
            <a:spLocks noGrp="1"/>
          </p:cNvSpPr>
          <p:nvPr>
            <p:ph type="body" sz="quarter" idx="3"/>
          </p:nvPr>
        </p:nvSpPr>
        <p:spPr/>
        <p:txBody>
          <a:bodyPr/>
          <a:lstStyle/>
          <a:p>
            <a:pPr algn="ctr"/>
            <a:r>
              <a:rPr lang="en-US" dirty="0"/>
              <a:t>Cahokia, circa A.D. 1100</a:t>
            </a:r>
          </a:p>
        </p:txBody>
      </p:sp>
      <p:pic>
        <p:nvPicPr>
          <p:cNvPr id="10" name="Content Placeholder 9">
            <a:extLst>
              <a:ext uri="{FF2B5EF4-FFF2-40B4-BE49-F238E27FC236}">
                <a16:creationId xmlns:a16="http://schemas.microsoft.com/office/drawing/2014/main" id="{CE3F072A-EEB6-4A7C-A853-CBA458944B2E}"/>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172200" y="2884372"/>
            <a:ext cx="5183188" cy="2925993"/>
          </a:xfrm>
        </p:spPr>
      </p:pic>
    </p:spTree>
    <p:extLst>
      <p:ext uri="{BB962C8B-B14F-4D97-AF65-F5344CB8AC3E}">
        <p14:creationId xmlns:p14="http://schemas.microsoft.com/office/powerpoint/2010/main" val="1169852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4">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Placeholder 7">
            <a:extLst>
              <a:ext uri="{FF2B5EF4-FFF2-40B4-BE49-F238E27FC236}">
                <a16:creationId xmlns:a16="http://schemas.microsoft.com/office/drawing/2014/main" id="{38E30ACD-4832-41B6-A59C-FC98AC603A6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810" b="810"/>
          <a:stretch>
            <a:fillRect/>
          </a:stretch>
        </p:blipFill>
        <p:spPr>
          <a:xfrm>
            <a:off x="484632" y="1459894"/>
            <a:ext cx="5126736" cy="3782762"/>
          </a:xfrm>
          <a:prstGeom prst="rect">
            <a:avLst/>
          </a:prstGeom>
        </p:spPr>
      </p:pic>
      <p:sp>
        <p:nvSpPr>
          <p:cNvPr id="2" name="Title 1">
            <a:extLst>
              <a:ext uri="{FF2B5EF4-FFF2-40B4-BE49-F238E27FC236}">
                <a16:creationId xmlns:a16="http://schemas.microsoft.com/office/drawing/2014/main" id="{9A246C55-27DF-4E61-9B0A-787BE0422032}"/>
              </a:ext>
            </a:extLst>
          </p:cNvPr>
          <p:cNvSpPr>
            <a:spLocks noGrp="1"/>
          </p:cNvSpPr>
          <p:nvPr>
            <p:ph type="title"/>
          </p:nvPr>
        </p:nvSpPr>
        <p:spPr>
          <a:xfrm>
            <a:off x="6392598" y="640263"/>
            <a:ext cx="5221266" cy="1344975"/>
          </a:xfrm>
        </p:spPr>
        <p:txBody>
          <a:bodyPr vert="horz" lIns="91440" tIns="45720" rIns="91440" bIns="45720" rtlCol="0" anchor="ctr">
            <a:normAutofit/>
          </a:bodyPr>
          <a:lstStyle/>
          <a:p>
            <a:r>
              <a:rPr lang="en-US" sz="4000" kern="1200">
                <a:solidFill>
                  <a:schemeClr val="tx1"/>
                </a:solidFill>
                <a:latin typeface="+mj-lt"/>
                <a:ea typeface="+mj-ea"/>
                <a:cs typeface="+mj-cs"/>
              </a:rPr>
              <a:t>Iroquois Confederation</a:t>
            </a:r>
          </a:p>
        </p:txBody>
      </p:sp>
      <p:sp>
        <p:nvSpPr>
          <p:cNvPr id="4" name="Text Placeholder 3">
            <a:extLst>
              <a:ext uri="{FF2B5EF4-FFF2-40B4-BE49-F238E27FC236}">
                <a16:creationId xmlns:a16="http://schemas.microsoft.com/office/drawing/2014/main" id="{8059A91B-8221-4FE1-960B-DFB929A1548A}"/>
              </a:ext>
            </a:extLst>
          </p:cNvPr>
          <p:cNvSpPr>
            <a:spLocks noGrp="1"/>
          </p:cNvSpPr>
          <p:nvPr>
            <p:ph type="body" sz="half" idx="2"/>
          </p:nvPr>
        </p:nvSpPr>
        <p:spPr>
          <a:xfrm>
            <a:off x="6391903" y="2121763"/>
            <a:ext cx="5235490" cy="3773010"/>
          </a:xfrm>
        </p:spPr>
        <p:txBody>
          <a:bodyPr vert="horz" lIns="91440" tIns="45720" rIns="91440" bIns="45720" rtlCol="0">
            <a:normAutofit lnSpcReduction="10000"/>
          </a:bodyPr>
          <a:lstStyle/>
          <a:p>
            <a:pPr marL="285750" indent="-228600">
              <a:buFont typeface="Arial" panose="020B0604020202020204" pitchFamily="34" charset="0"/>
              <a:buChar char="•"/>
            </a:pPr>
            <a:r>
              <a:rPr lang="en-US" dirty="0"/>
              <a:t>Usually referred to as the Iroquois, but self-identified as Haudenosaunee.</a:t>
            </a:r>
          </a:p>
          <a:p>
            <a:pPr marL="285750" indent="-228600">
              <a:buFont typeface="Arial" panose="020B0604020202020204" pitchFamily="34" charset="0"/>
              <a:buChar char="•"/>
            </a:pPr>
            <a:r>
              <a:rPr lang="en-US" dirty="0"/>
              <a:t>Began as a confederation of five tribes: Mohawk, Onondaga, Oneida, Cayuga, and Seneca (Tuscarora joined in 1722).</a:t>
            </a:r>
          </a:p>
          <a:p>
            <a:pPr marL="285750" indent="-228600">
              <a:buFont typeface="Arial" panose="020B0604020202020204" pitchFamily="34" charset="0"/>
              <a:buChar char="•"/>
            </a:pPr>
            <a:r>
              <a:rPr lang="en-US" dirty="0"/>
              <a:t>Their homelands were largely in what is now upstate New York, but like the English they were conquerors and militarily powerful so their influence spread far beyond that.</a:t>
            </a:r>
          </a:p>
          <a:p>
            <a:pPr marL="285750" indent="-228600">
              <a:buFont typeface="Arial" panose="020B0604020202020204" pitchFamily="34" charset="0"/>
              <a:buChar char="•"/>
            </a:pPr>
            <a:r>
              <a:rPr lang="en-US" dirty="0"/>
              <a:t>The governmental basis for Iroquois society was an oral constitution known as the Great Law of Peace that was in place well before Columbus arrived in 1492.</a:t>
            </a:r>
          </a:p>
          <a:p>
            <a:pPr marL="285750" indent="-228600">
              <a:buFont typeface="Arial" panose="020B0604020202020204" pitchFamily="34" charset="0"/>
              <a:buChar char="•"/>
            </a:pPr>
            <a:r>
              <a:rPr lang="en-US" dirty="0"/>
              <a:t>Iroquois Confederation was “…probably the greatest indigenous polity north of the Rio Grande in the two centuries before Columbus and definitely the greatest in the two centuries after.” (Charles Mann, </a:t>
            </a:r>
            <a:r>
              <a:rPr lang="en-US" i="1" dirty="0"/>
              <a:t>1491</a:t>
            </a:r>
            <a:r>
              <a:rPr lang="en-US" dirty="0"/>
              <a:t>)</a:t>
            </a:r>
          </a:p>
          <a:p>
            <a:pPr marL="285750" indent="-228600">
              <a:buFont typeface="Arial" panose="020B0604020202020204" pitchFamily="34" charset="0"/>
              <a:buChar char="•"/>
            </a:pPr>
            <a:endParaRPr lang="en-US" sz="1400" dirty="0"/>
          </a:p>
        </p:txBody>
      </p:sp>
    </p:spTree>
    <p:extLst>
      <p:ext uri="{BB962C8B-B14F-4D97-AF65-F5344CB8AC3E}">
        <p14:creationId xmlns:p14="http://schemas.microsoft.com/office/powerpoint/2010/main" val="323594932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4996</TotalTime>
  <Words>544</Words>
  <Application>Microsoft Office PowerPoint</Application>
  <PresentationFormat>Widescreen</PresentationFormat>
  <Paragraphs>29</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Early Indigenous and United States History</vt:lpstr>
      <vt:lpstr>PowerPoint Presentation</vt:lpstr>
      <vt:lpstr>“American Exceptionalism” and “Manifest Destiny”</vt:lpstr>
      <vt:lpstr>Great Britain’s Settler Colonialism</vt:lpstr>
      <vt:lpstr>Native Tribes Before European Colonization</vt:lpstr>
      <vt:lpstr>Native Roads and Cities</vt:lpstr>
      <vt:lpstr>Iroquois Confederation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United States and Iroquois History</dc:title>
  <dc:creator>Geoff Johnson</dc:creator>
  <cp:lastModifiedBy>Geoff Johnson</cp:lastModifiedBy>
  <cp:revision>89</cp:revision>
  <dcterms:created xsi:type="dcterms:W3CDTF">2018-05-02T13:52:09Z</dcterms:created>
  <dcterms:modified xsi:type="dcterms:W3CDTF">2018-05-15T00:45:01Z</dcterms:modified>
</cp:coreProperties>
</file>